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311" r:id="rId5"/>
    <p:sldId id="282" r:id="rId6"/>
    <p:sldId id="284" r:id="rId7"/>
    <p:sldId id="278" r:id="rId8"/>
    <p:sldId id="257" r:id="rId9"/>
    <p:sldId id="270" r:id="rId10"/>
    <p:sldId id="258" r:id="rId11"/>
    <p:sldId id="259" r:id="rId12"/>
    <p:sldId id="261" r:id="rId13"/>
    <p:sldId id="265" r:id="rId14"/>
    <p:sldId id="262" r:id="rId15"/>
    <p:sldId id="271" r:id="rId16"/>
    <p:sldId id="275" r:id="rId17"/>
    <p:sldId id="266" r:id="rId18"/>
    <p:sldId id="308" r:id="rId19"/>
    <p:sldId id="268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300" r:id="rId33"/>
    <p:sldId id="301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260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8959-069D-420F-9DC3-07ABC792610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5C8E-3875-4C9E-99BA-4D026FA9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8959-069D-420F-9DC3-07ABC792610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5C8E-3875-4C9E-99BA-4D026FA9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8959-069D-420F-9DC3-07ABC792610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5C8E-3875-4C9E-99BA-4D026FA9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8959-069D-420F-9DC3-07ABC792610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5C8E-3875-4C9E-99BA-4D026FA9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8959-069D-420F-9DC3-07ABC792610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5C8E-3875-4C9E-99BA-4D026FA9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8959-069D-420F-9DC3-07ABC792610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5C8E-3875-4C9E-99BA-4D026FA9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8959-069D-420F-9DC3-07ABC792610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5C8E-3875-4C9E-99BA-4D026FA9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8959-069D-420F-9DC3-07ABC792610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5C8E-3875-4C9E-99BA-4D026FA9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8959-069D-420F-9DC3-07ABC792610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5C8E-3875-4C9E-99BA-4D026FA9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8959-069D-420F-9DC3-07ABC792610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5C8E-3875-4C9E-99BA-4D026FA9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8959-069D-420F-9DC3-07ABC792610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5C8E-3875-4C9E-99BA-4D026FA9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8959-069D-420F-9DC3-07ABC792610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45C8E-3875-4C9E-99BA-4D026FA9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Post Covid-19 syndrome </a:t>
            </a:r>
            <a:r>
              <a:rPr lang="en-IN" sz="3600" b="1" dirty="0" smtClean="0"/>
              <a:t>And </a:t>
            </a:r>
            <a:r>
              <a:rPr lang="en-IN" sz="3600" b="1" dirty="0" err="1" smtClean="0"/>
              <a:t>Covid</a:t>
            </a:r>
            <a:r>
              <a:rPr lang="en-IN" sz="3600" b="1" dirty="0" smtClean="0"/>
              <a:t> Vaccine</a:t>
            </a:r>
            <a:br>
              <a:rPr lang="en-IN" sz="3600" b="1" dirty="0" smtClean="0"/>
            </a:br>
            <a:r>
              <a:rPr lang="en-IN" sz="3600" b="1" dirty="0" smtClean="0"/>
              <a:t>A thorough analysis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357454"/>
          </a:xfrm>
        </p:spPr>
        <p:txBody>
          <a:bodyPr>
            <a:normAutofit/>
          </a:bodyPr>
          <a:lstStyle/>
          <a:p>
            <a:r>
              <a:rPr lang="en-IN" sz="2400" b="1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Dr. </a:t>
            </a:r>
            <a:r>
              <a:rPr lang="en-IN" sz="2400" b="1" i="1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Arvind</a:t>
            </a:r>
            <a:r>
              <a:rPr lang="en-IN" sz="2400" b="1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IN" sz="2400" b="1" i="1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Palawat</a:t>
            </a:r>
            <a:r>
              <a:rPr lang="en-IN" sz="2400" b="1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IN" sz="2400" b="1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Principal specialist Medicine  </a:t>
            </a:r>
          </a:p>
          <a:p>
            <a:r>
              <a:rPr lang="en-IN" sz="2400" b="1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SMS Medical College </a:t>
            </a:r>
            <a:r>
              <a:rPr lang="en-IN" sz="2400" b="1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J</a:t>
            </a:r>
            <a:r>
              <a:rPr lang="en-IN" sz="2400" b="1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aipur</a:t>
            </a:r>
            <a:endParaRPr lang="en-US" sz="2400" b="1" i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Thromboembolism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Covid-19 is an inflammatory and hypercoagulable state, with an increased risk of thromboembolic events. </a:t>
            </a:r>
          </a:p>
          <a:p>
            <a:pPr algn="just"/>
            <a:r>
              <a:rPr lang="en-US" sz="2400" dirty="0" smtClean="0"/>
              <a:t>Many hospitalized patients receive prophylactic anticoagulation</a:t>
            </a:r>
            <a:r>
              <a:rPr lang="en-US" sz="2400" dirty="0"/>
              <a:t>. </a:t>
            </a:r>
            <a:r>
              <a:rPr lang="en-US" sz="2400" dirty="0" smtClean="0"/>
              <a:t>thromboprophylaxis.</a:t>
            </a:r>
          </a:p>
          <a:p>
            <a:pPr algn="just"/>
            <a:r>
              <a:rPr lang="en-US" sz="2400" dirty="0" smtClean="0"/>
              <a:t>If </a:t>
            </a:r>
            <a:r>
              <a:rPr lang="en-US" sz="2400" dirty="0"/>
              <a:t>the patient has been diagnosed with </a:t>
            </a:r>
            <a:r>
              <a:rPr lang="en-US" sz="2400" dirty="0" smtClean="0"/>
              <a:t>a thrombotic </a:t>
            </a:r>
            <a:r>
              <a:rPr lang="en-US" sz="2400" dirty="0"/>
              <a:t>episode, anticoagulation and further investigation </a:t>
            </a:r>
            <a:r>
              <a:rPr lang="en-US" sz="2400" dirty="0" smtClean="0"/>
              <a:t>and monitoring </a:t>
            </a:r>
            <a:r>
              <a:rPr lang="en-US" sz="2400" dirty="0"/>
              <a:t>should follow standard </a:t>
            </a:r>
            <a:r>
              <a:rPr lang="en-US" sz="2400" dirty="0" smtClean="0"/>
              <a:t>guidelines.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Neurological </a:t>
            </a:r>
            <a:r>
              <a:rPr lang="en-US" sz="4000" dirty="0"/>
              <a:t>S</a:t>
            </a:r>
            <a:r>
              <a:rPr lang="en-US" sz="4000" dirty="0" smtClean="0"/>
              <a:t>equelae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Ischemic stroke, seizures, encephalitis, and cranial neuropathies have been described after covid-19, but these all seem to be rare.</a:t>
            </a:r>
          </a:p>
          <a:p>
            <a:r>
              <a:rPr lang="en-US" sz="2000" dirty="0" smtClean="0"/>
              <a:t>A patient suspected of these serious complications should be referred to a higher centre.</a:t>
            </a:r>
          </a:p>
          <a:p>
            <a:r>
              <a:rPr lang="en-US" sz="2000" dirty="0" smtClean="0"/>
              <a:t> Common non-specific neurological symptoms, which seem to co-occur with fatigue and breathlessness, include headaches, dizziness, and cognitive blunting (“brain fog”).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Breathlessness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A degree of breathlessness is common after acute covid-19. Severe breathlessness, which is rare in patients who were not </a:t>
            </a:r>
            <a:r>
              <a:rPr lang="en-US" sz="2400" dirty="0"/>
              <a:t>H</a:t>
            </a:r>
            <a:r>
              <a:rPr lang="en-US" sz="2400" dirty="0" smtClean="0"/>
              <a:t>ospitalised,may require urgent referral. Breathlessness tends to improve with breathing exercises .</a:t>
            </a:r>
          </a:p>
          <a:p>
            <a:pPr algn="just"/>
            <a:r>
              <a:rPr lang="en-US" sz="2400" dirty="0" smtClean="0"/>
              <a:t> Pulse </a:t>
            </a:r>
            <a:r>
              <a:rPr lang="en-US" sz="2400" dirty="0"/>
              <a:t>O</a:t>
            </a:r>
            <a:r>
              <a:rPr lang="en-US" sz="2400" dirty="0" smtClean="0"/>
              <a:t>ximeters may be extremely useful for assessing and monitoring respiratory symptoms after covid-19.</a:t>
            </a:r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An exertional desaturation test should be performed as part of baseline assessment for patients whose resting pulse oximeter reading is 96% or above but whose symptoms suggest exertional desaturation (such as light-headedness or severe breathlessness on exercise).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Typically, oxygen saturation (pulse oxymeter)</a:t>
            </a:r>
            <a:r>
              <a:rPr lang="en-US" sz="2400" dirty="0"/>
              <a:t> </a:t>
            </a:r>
            <a:r>
              <a:rPr lang="en-US" sz="2400" dirty="0" smtClean="0"/>
              <a:t>would be a daily reading taken on a clean, warm finger without nail polish, after resting for 20 minutes; the device should be left to stabilize and the highest reading obtained should be recorded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Fatigue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The profound and prolonged nature of fatigue in some post-acute covid-19 patients shares features with chronic fatigue syndrome described after other serious infections including SARS, MERS, and community acquired pneumonia.</a:t>
            </a:r>
          </a:p>
          <a:p>
            <a:pPr algn="just"/>
            <a:r>
              <a:rPr lang="en-US" sz="2400" dirty="0" smtClean="0"/>
              <a:t>We found no published research evidence on the efficacy of either pharmacological or non-pharmacological interventions on fatigue after covid-19.</a:t>
            </a:r>
          </a:p>
          <a:p>
            <a:pPr algn="just"/>
            <a:r>
              <a:rPr lang="en-US" sz="2400" dirty="0" smtClean="0"/>
              <a:t> Patient resources on fatigue management and guidance for clinicians on return to exercise and graded return to performance for athletes in covid-19 are currently all based on indirect evidence.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Fatigue Management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25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which </a:t>
            </a:r>
            <a:r>
              <a:rPr lang="en-US" sz="2400" dirty="0"/>
              <a:t>may include: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Energy management </a:t>
            </a:r>
            <a:r>
              <a:rPr lang="en-US" sz="2400" dirty="0" smtClean="0"/>
              <a:t>- 3 P’s: </a:t>
            </a:r>
            <a:r>
              <a:rPr lang="en-US" sz="2400" dirty="0"/>
              <a:t>plan, </a:t>
            </a:r>
            <a:r>
              <a:rPr lang="en-US" sz="2400" dirty="0" smtClean="0"/>
              <a:t>priorities and </a:t>
            </a:r>
            <a:r>
              <a:rPr lang="en-US" sz="2400" dirty="0"/>
              <a:t>pace, 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Anxiety- Re-assure  </a:t>
            </a:r>
            <a:r>
              <a:rPr lang="en-US" sz="2400" dirty="0"/>
              <a:t>normal for fatigue after viral infection</a:t>
            </a:r>
          </a:p>
          <a:p>
            <a:pPr algn="just"/>
            <a:endParaRPr lang="en-US" sz="2400" dirty="0"/>
          </a:p>
          <a:p>
            <a:pPr lvl="0" algn="just"/>
            <a:r>
              <a:rPr lang="en-US" sz="2400" dirty="0" smtClean="0"/>
              <a:t>Routine Gentle </a:t>
            </a:r>
            <a:r>
              <a:rPr lang="en-US" sz="2400" dirty="0"/>
              <a:t>activity within self assessed </a:t>
            </a:r>
            <a:r>
              <a:rPr lang="en-US" sz="2400" dirty="0" smtClean="0"/>
              <a:t>limitation </a:t>
            </a:r>
            <a:r>
              <a:rPr lang="en-US" sz="2400" dirty="0">
                <a:solidFill>
                  <a:prstClr val="black"/>
                </a:solidFill>
              </a:rPr>
              <a:t>Physical activity advice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Rest and Sleep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Hydration and </a:t>
            </a:r>
            <a:r>
              <a:rPr lang="en-US" sz="2400" dirty="0" smtClean="0"/>
              <a:t>nutrition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Pain</a:t>
            </a:r>
          </a:p>
        </p:txBody>
      </p:sp>
    </p:spTree>
    <p:extLst>
      <p:ext uri="{BB962C8B-B14F-4D97-AF65-F5344CB8AC3E}">
        <p14:creationId xmlns="" xmlns:p14="http://schemas.microsoft.com/office/powerpoint/2010/main" val="36442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048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2918"/>
            <a:ext cx="8229600" cy="517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7442C68-21AB-48C9-84FD-41595A955B80}"/>
              </a:ext>
            </a:extLst>
          </p:cNvPr>
          <p:cNvSpPr txBox="1">
            <a:spLocks/>
          </p:cNvSpPr>
          <p:nvPr/>
        </p:nvSpPr>
        <p:spPr>
          <a:xfrm>
            <a:off x="0" y="908720"/>
            <a:ext cx="5863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</a:t>
            </a:r>
            <a:b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Bird’ eye view 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b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Covid-19 vaccine  </a:t>
            </a:r>
            <a:endParaRPr kumimoji="0" lang="hi-I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BCF082-5CBE-4A41-B021-582BAD70AF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32656"/>
            <a:ext cx="3456384" cy="2952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E273660-1E56-4E13-94C7-077414F096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3016"/>
            <a:ext cx="4752528" cy="2520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5"/>
            <a:ext cx="8229600" cy="1224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</a:t>
            </a:r>
            <a:endParaRPr lang="en-US" sz="4000" dirty="0"/>
          </a:p>
        </p:txBody>
      </p:sp>
      <p:pic>
        <p:nvPicPr>
          <p:cNvPr id="4" name="Picture 2" descr="PROPERTIES OF IDEAL&#10;VACCINE&#10;• for the covid 19 vaccines, many of&#10;these properties can be confirmed&#10;from the clinical trial...">
            <a:extLst>
              <a:ext uri="{FF2B5EF4-FFF2-40B4-BE49-F238E27FC236}">
                <a16:creationId xmlns:a16="http://schemas.microsoft.com/office/drawing/2014/main" xmlns="" id="{DEB07A9B-0073-4020-ACFF-D6411D7AA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5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Post Covid-19 syndrome?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 smtClean="0"/>
              <a:t>The presentation and management of COVID-19 can be described in to 3 main phases; </a:t>
            </a:r>
          </a:p>
          <a:p>
            <a:pPr algn="just"/>
            <a:r>
              <a:rPr lang="en-GB" sz="2400" dirty="0" smtClean="0"/>
              <a:t>Acute COVID-19: signs and symptoms of COVID-19 for up to 4 weeks. </a:t>
            </a:r>
          </a:p>
          <a:p>
            <a:pPr algn="just"/>
            <a:r>
              <a:rPr lang="en-GB" sz="2400" dirty="0" smtClean="0"/>
              <a:t>Ongoing symptomatic COVID-19: signs and symptoms of COVID-19 from 4 to 12 weeks. </a:t>
            </a:r>
          </a:p>
          <a:p>
            <a:pPr algn="just"/>
            <a:r>
              <a:rPr lang="en-GB" sz="2400" dirty="0" smtClean="0"/>
              <a:t>Post-COVID-19 syndrome: signs and symptoms that develop during or after an infection consistent with COVID-19, continue for more than 12 weeks and are not explained by an alternative diagnosis .</a:t>
            </a:r>
          </a:p>
          <a:p>
            <a:pPr algn="just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YPES OF COVID -19 VACCINE&#10;INACTIVATE&#10;D VACCINE&#10;mRNA&#10;PROTEIN&#10;SUBUNIT&#10;VACCINE&#10;VIRAL&#10;VECTOR&#10;VACCINE&#10;COVAXIN PFIZER&#10;MODERNA&#10;C...">
            <a:extLst>
              <a:ext uri="{FF2B5EF4-FFF2-40B4-BE49-F238E27FC236}">
                <a16:creationId xmlns:a16="http://schemas.microsoft.com/office/drawing/2014/main" xmlns="" id="{4C4CD528-4D2F-42F6-A783-907D544117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ECHANISM OF VACCINE&#10;mRNA&#10;IT CONTAIN MATERIAL&#10;FROM THE VIRUS THAT&#10;CAUSES COVID -19&#10;THAT GIVES OUR CELLS&#10;INSTRUCTIONS FOR&#10;H...">
            <a:extLst>
              <a:ext uri="{FF2B5EF4-FFF2-40B4-BE49-F238E27FC236}">
                <a16:creationId xmlns:a16="http://schemas.microsoft.com/office/drawing/2014/main" xmlns="" id="{E7C02FE8-F564-472C-B6B1-EAD396D6C2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VACCINE DEVELOPMENT</a:t>
            </a:r>
            <a:endParaRPr lang="en-US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Despite the number of vaccine development projects, WHO has so far validated only six vaccines globally,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The Pfizer-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</a:rPr>
              <a:t>BioNTech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vaccine, the Johnson and Johnson vaccine, Sputnik V,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</a:rPr>
              <a:t>Sinopharm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-BIBP,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</a:rPr>
              <a:t>Moderna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and two AstraZeneca vaccines (produced by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</a:rPr>
              <a:t>SKBio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in the Republic of Korea and Serum Institute of India) for emergency use. </a:t>
            </a:r>
            <a:endParaRPr lang="hi-IN" sz="2400" dirty="0" smtClean="0">
              <a:latin typeface="+mj-lt"/>
            </a:endParaRPr>
          </a:p>
          <a:p>
            <a:pPr algn="just"/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stra Zeneca(manufactured by serum institute of India)&#10;COVISHIELD&#10;•VIRAL VECROR VACCINE&#10;•ROUTE-IM&#10;•DOSAGE-0.5ml Each singl...">
            <a:extLst>
              <a:ext uri="{FF2B5EF4-FFF2-40B4-BE49-F238E27FC236}">
                <a16:creationId xmlns:a16="http://schemas.microsoft.com/office/drawing/2014/main" xmlns="" id="{FF6EE6B1-8A03-4E03-9326-4A4B24D2E2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-apple-system"/>
              </a:rPr>
              <a:t>ChAdOx1 nCoV-19/</a:t>
            </a:r>
            <a:r>
              <a:rPr lang="en-US" b="1" dirty="0" err="1" smtClean="0">
                <a:solidFill>
                  <a:srgbClr val="00B0F0"/>
                </a:solidFill>
                <a:latin typeface="-apple-system"/>
              </a:rPr>
              <a:t>Covisheild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This is one of the most discussed vaccine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AstraZeneca vaccine is co-invented by the University of Oxford and its spin-out company,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Vaccitech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It is a weakened version of a common cold virus (adenovirus) that causes infections in chimpanzees and contains the genetic material of the SARS-CoV-2 virus spike protein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Covishield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a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monovalent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vaccine composed of a single recombinant replication-deficient chimpanzee adenovirus (ChAdOx1) vector encoding the S glycoprotein of SARS-CoV-2 </a:t>
            </a:r>
            <a:endParaRPr lang="hi-IN" sz="2400" dirty="0" smtClean="0">
              <a:solidFill>
                <a:prstClr val="black"/>
              </a:solidFill>
              <a:latin typeface="Arial" pitchFamily="34" charset="0"/>
              <a:cs typeface="Mangal" panose="02040503050203030202" pitchFamily="18" charset="0"/>
            </a:endParaRP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Replication-deficient chimpanzee adenovirus vector encoding the SARS-CoV-2 spikes(s)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Following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administration,the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 glycoprotein of SARS-CoV-2 is expressed locally stimulating neutralizing antibody and cellular immune responses.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Produced in genetically modified human embryonic kidney (HEK)293 cells.</a:t>
            </a:r>
            <a:endParaRPr lang="hi-IN" sz="2400" dirty="0" smtClean="0">
              <a:latin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Side effect of COVISHIELD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Uncommom</a:t>
            </a:r>
            <a:r>
              <a:rPr lang="en-US" dirty="0" smtClean="0"/>
              <a:t> :- (may affect up to 1 in 100 people)</a:t>
            </a:r>
          </a:p>
          <a:p>
            <a:r>
              <a:rPr lang="en-US" dirty="0" smtClean="0"/>
              <a:t>Swelling and redness where the injection is given.</a:t>
            </a:r>
          </a:p>
          <a:p>
            <a:r>
              <a:rPr lang="en-US" dirty="0" smtClean="0"/>
              <a:t>Fever</a:t>
            </a:r>
          </a:p>
          <a:p>
            <a:r>
              <a:rPr lang="en-US" dirty="0" smtClean="0"/>
              <a:t>Being </a:t>
            </a:r>
            <a:r>
              <a:rPr lang="en-US" dirty="0" err="1" smtClean="0"/>
              <a:t>sick,vomiting,diarrhea</a:t>
            </a:r>
            <a:endParaRPr lang="en-US" dirty="0" smtClean="0"/>
          </a:p>
          <a:p>
            <a:r>
              <a:rPr lang="en-US" dirty="0" smtClean="0"/>
              <a:t>Pain in legs or arms</a:t>
            </a:r>
          </a:p>
          <a:p>
            <a:r>
              <a:rPr lang="en-US" dirty="0" smtClean="0"/>
              <a:t>Flu-like </a:t>
            </a:r>
            <a:r>
              <a:rPr lang="en-US" dirty="0" err="1" smtClean="0"/>
              <a:t>symptoms,itchyskin,rash,hives</a:t>
            </a:r>
            <a:endParaRPr lang="hi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F1123A4-42D3-4FF8-902B-3CD33F169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416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ontd..&#10; ">
            <a:extLst>
              <a:ext uri="{FF2B5EF4-FFF2-40B4-BE49-F238E27FC236}">
                <a16:creationId xmlns:a16="http://schemas.microsoft.com/office/drawing/2014/main" xmlns="" id="{350C18B4-CB7C-4769-820A-7203359196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ow does the vaccine work?&#10;The SARS-CoV-2 genome&#10;contains instructions in the form&#10;of RNA to make all the different&#10;part o...">
            <a:extLst>
              <a:ext uri="{FF2B5EF4-FFF2-40B4-BE49-F238E27FC236}">
                <a16:creationId xmlns:a16="http://schemas.microsoft.com/office/drawing/2014/main" xmlns="" id="{D18ECFD3-FA9C-4187-BAA0-287615C136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Long COVID-19 as defined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/>
            <a:r>
              <a:rPr lang="en-GB" sz="2400" dirty="0" smtClean="0"/>
              <a:t> Long COVID- has been commonly used to describe signs and symptoms that continue or develop after acute COVID-19. It includes both ongoing symptomatic COVID-19 (from 4 to 12 weeks) and post-COVID-19 syndrome </a:t>
            </a:r>
          </a:p>
          <a:p>
            <a:pPr marL="0" indent="0" algn="just">
              <a:buNone/>
            </a:pPr>
            <a:r>
              <a:rPr lang="en-GB" sz="2400" dirty="0" smtClean="0"/>
              <a:t>( 12 weeks and more ). </a:t>
            </a:r>
          </a:p>
          <a:p>
            <a:pPr marL="0" indent="0" algn="just"/>
            <a:r>
              <a:rPr lang="en-GB" sz="2400" b="1" dirty="0" smtClean="0"/>
              <a:t> ‘</a:t>
            </a:r>
            <a:r>
              <a:rPr lang="en-GB" sz="2400" dirty="0" smtClean="0"/>
              <a:t>’Signs and symptoms that develop during or following an infection consistent with COVID 19, which continue for more than 12 weeks and are not explained by an alternative diagnosis’’ </a:t>
            </a:r>
          </a:p>
          <a:p>
            <a:pPr marL="0" indent="0" algn="just"/>
            <a:r>
              <a:rPr lang="en-GB" sz="2400" dirty="0" smtClean="0"/>
              <a:t> It usually presents with clusters of symptoms, often overlapping, which can fluctuate and change over time and can affect any system of the body.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Contraindication of vaccine:-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one should not get vaccine if he/she:-</a:t>
            </a:r>
          </a:p>
          <a:p>
            <a:r>
              <a:rPr lang="en-US" dirty="0" smtClean="0"/>
              <a:t>Had a severe allergic reaction to any ingredient of the vaccine.</a:t>
            </a:r>
          </a:p>
          <a:p>
            <a:r>
              <a:rPr lang="en-US" dirty="0" smtClean="0"/>
              <a:t>Had a severe allergic reaction after a previous dose of this vaccine </a:t>
            </a:r>
          </a:p>
          <a:p>
            <a:r>
              <a:rPr lang="en-US" dirty="0" smtClean="0"/>
              <a:t>Currently have an acute infection or fever.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OVID vaccination for pregnant &amp; lactating mothers&#10;DCGI didn’t give license for Pregnant and lactating mother women due t...">
            <a:extLst>
              <a:ext uri="{FF2B5EF4-FFF2-40B4-BE49-F238E27FC236}">
                <a16:creationId xmlns:a16="http://schemas.microsoft.com/office/drawing/2014/main" xmlns="" id="{1A3482C9-7F0B-47AB-A532-F9991889BE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hildren and Vaccination&#10;The development of the COVID-19 vaccine for&#10;children is in the advanced stages of clinical trial...">
            <a:extLst>
              <a:ext uri="{FF2B5EF4-FFF2-40B4-BE49-F238E27FC236}">
                <a16:creationId xmlns:a16="http://schemas.microsoft.com/office/drawing/2014/main" xmlns="" id="{B98A5C49-8A0C-419D-868A-B467038309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Recent …..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Bharat Biotech's </a:t>
            </a:r>
            <a:r>
              <a:rPr lang="en-US" sz="2800" dirty="0" err="1" smtClean="0">
                <a:solidFill>
                  <a:srgbClr val="000000"/>
                </a:solidFill>
              </a:rPr>
              <a:t>Covaxin</a:t>
            </a:r>
            <a:r>
              <a:rPr lang="en-US" sz="2800" dirty="0" smtClean="0">
                <a:solidFill>
                  <a:srgbClr val="000000"/>
                </a:solidFill>
              </a:rPr>
              <a:t> is likely to be the only COVID-19 vaccine </a:t>
            </a:r>
            <a:r>
              <a:rPr lang="en-US" sz="2800" dirty="0" err="1" smtClean="0">
                <a:solidFill>
                  <a:srgbClr val="000000"/>
                </a:solidFill>
              </a:rPr>
              <a:t>available,in</a:t>
            </a:r>
            <a:r>
              <a:rPr lang="en-US" sz="2800" dirty="0" smtClean="0">
                <a:solidFill>
                  <a:srgbClr val="000000"/>
                </a:solidFill>
              </a:rPr>
              <a:t> India for now, for children in the age group of 15-18 years, who will be inoculated from January 3,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YOU CON’T ENJOY WEALTH IF YOU’RE NOT IN GOOD HEALTH&#10; ">
            <a:extLst>
              <a:ext uri="{FF2B5EF4-FFF2-40B4-BE49-F238E27FC236}">
                <a16:creationId xmlns:a16="http://schemas.microsoft.com/office/drawing/2014/main" xmlns="" id="{F02DFDC2-1536-4FAA-A524-CC4896E68C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3999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0077" t="8657" r="31183" b="5704"/>
          <a:stretch>
            <a:fillRect/>
          </a:stretch>
        </p:blipFill>
        <p:spPr bwMode="auto">
          <a:xfrm>
            <a:off x="467544" y="404664"/>
            <a:ext cx="82089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571472" y="90495"/>
          <a:ext cx="7901014" cy="649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4614866"/>
              </a:tblGrid>
              <a:tr h="635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Fatigue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General and post-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exertional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fatigue  (93%)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Respiratory symptoms 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persistent SOB (81%),  persistent cough(63%)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Musculoskeletal 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including pain &amp; muscle fatigue (72%)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Neurological  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Headaches (55%), </a:t>
                      </a:r>
                      <a:r>
                        <a:rPr lang="en-US" sz="1600" b="0" dirty="0" err="1" smtClean="0"/>
                        <a:t>Neuro</a:t>
                      </a:r>
                      <a:r>
                        <a:rPr lang="en-US" sz="1600" b="0" dirty="0" smtClean="0"/>
                        <a:t>-cognitive disorder (46%), dizziness (46%)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Cardiovascular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Palpitations/ arrhythmias (42%), Postural tachycardia syndrome (25%)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Gastrointestinal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Nausea, bowel changes, indigestion (41%)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General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Persistent fever (38%), chest pain (60%), rashes (19%), </a:t>
                      </a:r>
                      <a:r>
                        <a:rPr lang="en-US" sz="1600" b="0" dirty="0" err="1" smtClean="0"/>
                        <a:t>ansonia</a:t>
                      </a:r>
                      <a:r>
                        <a:rPr lang="en-US" sz="1600" b="0" dirty="0" smtClean="0"/>
                        <a:t> (54%)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Metabolic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Worsening of diabetes or underlying metabolic disease (20%)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5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Psychiatric/ psychological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Sleep disorders and mood changes (76%)</a:t>
                      </a:r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gets Long </a:t>
            </a:r>
            <a:r>
              <a:rPr lang="en-US" dirty="0" smtClean="0"/>
              <a:t>Covid-19?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786346"/>
          </a:xfrm>
        </p:spPr>
        <p:txBody>
          <a:bodyPr>
            <a:noAutofit/>
          </a:bodyPr>
          <a:lstStyle/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Some where between 2.5 - 15% of people still symptomatic for long covid-19 syndrome.</a:t>
            </a:r>
          </a:p>
          <a:p>
            <a:pPr algn="just"/>
            <a:r>
              <a:rPr lang="en-US" sz="2400" dirty="0" smtClean="0"/>
              <a:t>Factors </a:t>
            </a:r>
            <a:r>
              <a:rPr lang="en-US" sz="2400" dirty="0"/>
              <a:t>that appear to be associated with a greater risk of suffering </a:t>
            </a:r>
            <a:r>
              <a:rPr lang="en-US" sz="2400" dirty="0" smtClean="0"/>
              <a:t>from “Long COVID-19” </a:t>
            </a:r>
            <a:r>
              <a:rPr lang="en-US" sz="2400" dirty="0"/>
              <a:t>appear to be:</a:t>
            </a:r>
          </a:p>
          <a:p>
            <a:pPr algn="just"/>
            <a:r>
              <a:rPr lang="en-US" sz="2400" dirty="0" smtClean="0"/>
              <a:t> Age more then 60 years</a:t>
            </a:r>
            <a:endParaRPr lang="en-US" sz="2400" dirty="0"/>
          </a:p>
          <a:p>
            <a:pPr algn="just"/>
            <a:r>
              <a:rPr lang="en-US" sz="2400" dirty="0"/>
              <a:t>Excess weight/ </a:t>
            </a:r>
            <a:r>
              <a:rPr lang="en-US" sz="2400" dirty="0" smtClean="0"/>
              <a:t>obesity</a:t>
            </a:r>
            <a:endParaRPr lang="en-US" sz="2400" dirty="0"/>
          </a:p>
          <a:p>
            <a:pPr algn="just"/>
            <a:r>
              <a:rPr lang="en-US" sz="2400" dirty="0" smtClean="0"/>
              <a:t>DM-2 ,COPD,CKD</a:t>
            </a:r>
            <a:endParaRPr lang="en-US" sz="2400" dirty="0"/>
          </a:p>
          <a:p>
            <a:pPr algn="just"/>
            <a:r>
              <a:rPr lang="en-US" sz="2400" dirty="0" smtClean="0"/>
              <a:t>Patients on immunosuppressant therapy ,organ transplant recipients</a:t>
            </a:r>
            <a:endParaRPr lang="en-US" sz="2400" dirty="0"/>
          </a:p>
          <a:p>
            <a:pPr algn="just"/>
            <a:r>
              <a:rPr lang="en-US" sz="2400" dirty="0"/>
              <a:t>Multiple symptoms at presentation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5906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 </a:t>
            </a:r>
            <a:r>
              <a:rPr lang="en-US" sz="2400" dirty="0"/>
              <a:t>M</a:t>
            </a:r>
            <a:r>
              <a:rPr lang="en-US" sz="2400" dirty="0" smtClean="0"/>
              <a:t>ay </a:t>
            </a:r>
            <a:r>
              <a:rPr lang="en-US" sz="2400" dirty="0"/>
              <a:t>be treated symptomatically with </a:t>
            </a:r>
            <a:r>
              <a:rPr lang="en-US" sz="2400" dirty="0" smtClean="0"/>
              <a:t>Paracetamol </a:t>
            </a:r>
            <a:r>
              <a:rPr lang="en-US" sz="2400" dirty="0"/>
              <a:t>or non-steroidal anti-inflammatory drugs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Monitoring functional status in post-acute coivd-19 patients is not yet an exact science.</a:t>
            </a:r>
          </a:p>
        </p:txBody>
      </p:sp>
    </p:spTree>
    <p:extLst>
      <p:ext uri="{BB962C8B-B14F-4D97-AF65-F5344CB8AC3E}">
        <p14:creationId xmlns="" xmlns:p14="http://schemas.microsoft.com/office/powerpoint/2010/main" val="25042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Chest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Chest pain is common in post-acute covid-19 syndrome approximate incidence 12 to 44 %. The clinical priority is to separate musculoskeletal and other non-specific chest pain from serious cardiovascular conditions.</a:t>
            </a:r>
          </a:p>
          <a:p>
            <a:pPr>
              <a:buNone/>
            </a:pPr>
            <a:r>
              <a:rPr lang="en-US" sz="2000" dirty="0" smtClean="0"/>
              <a:t>Cardiopulmonary </a:t>
            </a:r>
            <a:r>
              <a:rPr lang="en-US" sz="2000" dirty="0"/>
              <a:t>complications </a:t>
            </a:r>
            <a:r>
              <a:rPr lang="en-US" sz="2000" dirty="0" smtClean="0"/>
              <a:t>include myocarditis</a:t>
            </a:r>
            <a:r>
              <a:rPr lang="en-US" sz="2000" dirty="0"/>
              <a:t>, pericarditis, myocardial infarction, dysrhythmias, </a:t>
            </a:r>
            <a:r>
              <a:rPr lang="en-US" sz="2000" dirty="0" smtClean="0"/>
              <a:t>and pulmonary </a:t>
            </a:r>
            <a:r>
              <a:rPr lang="en-US" sz="2000" dirty="0"/>
              <a:t>embolus; they may present several weeks after </a:t>
            </a:r>
            <a:r>
              <a:rPr lang="en-US" sz="2000" dirty="0" smtClean="0"/>
              <a:t>acute covid-19</a:t>
            </a:r>
            <a:r>
              <a:rPr lang="en-US" sz="2000" dirty="0"/>
              <a:t>. They are commoner in patients with </a:t>
            </a:r>
            <a:r>
              <a:rPr lang="en-US" sz="2000" dirty="0" smtClean="0"/>
              <a:t>pre-existing cardiovascular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Cough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chronic cough as one that persists beyond eight weeks. Up to that time, and unless there are signs of super-infection or other complications such as painful pleural inflammation, cough seems to be best managed with simple breathing control exercises and medication where indicated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44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1200</Words>
  <Application>Microsoft Office PowerPoint</Application>
  <PresentationFormat>On-screen Show (4:3)</PresentationFormat>
  <Paragraphs>110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Post Covid-19 syndrome And Covid Vaccine A thorough analysis </vt:lpstr>
      <vt:lpstr>What is Post Covid-19 syndrome?</vt:lpstr>
      <vt:lpstr>Long COVID-19 as defined </vt:lpstr>
      <vt:lpstr>Slide 4</vt:lpstr>
      <vt:lpstr>Slide 5</vt:lpstr>
      <vt:lpstr>Who gets Long Covid-19? </vt:lpstr>
      <vt:lpstr>Fever</vt:lpstr>
      <vt:lpstr>Chest Pain</vt:lpstr>
      <vt:lpstr>Cough </vt:lpstr>
      <vt:lpstr>Thromboembolism </vt:lpstr>
      <vt:lpstr>Neurological Sequelae </vt:lpstr>
      <vt:lpstr>Breathlessness </vt:lpstr>
      <vt:lpstr>Slide 13</vt:lpstr>
      <vt:lpstr>Fatigue </vt:lpstr>
      <vt:lpstr>Fatigue Management </vt:lpstr>
      <vt:lpstr>Slide 16</vt:lpstr>
      <vt:lpstr>Slide 17</vt:lpstr>
      <vt:lpstr>Slide 18</vt:lpstr>
      <vt:lpstr>Slide 19</vt:lpstr>
      <vt:lpstr>Slide 20</vt:lpstr>
      <vt:lpstr>Slide 21</vt:lpstr>
      <vt:lpstr>VACCINE DEVELOPMENT</vt:lpstr>
      <vt:lpstr>Slide 23</vt:lpstr>
      <vt:lpstr>ChAdOx1 nCoV-19/Covisheild</vt:lpstr>
      <vt:lpstr>Slide 25</vt:lpstr>
      <vt:lpstr>Side effect of COVISHIELD</vt:lpstr>
      <vt:lpstr>Slide 27</vt:lpstr>
      <vt:lpstr>Slide 28</vt:lpstr>
      <vt:lpstr>Slide 29</vt:lpstr>
      <vt:lpstr>Contraindication of vaccine:-</vt:lpstr>
      <vt:lpstr>Slide 31</vt:lpstr>
      <vt:lpstr>Slide 32</vt:lpstr>
      <vt:lpstr>Recent …..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covid-19 syndrome</dc:title>
  <dc:creator>Dr. Sunil Kumar</dc:creator>
  <cp:lastModifiedBy>Admin</cp:lastModifiedBy>
  <cp:revision>124</cp:revision>
  <dcterms:created xsi:type="dcterms:W3CDTF">2021-06-12T07:01:06Z</dcterms:created>
  <dcterms:modified xsi:type="dcterms:W3CDTF">2022-01-11T05:23:59Z</dcterms:modified>
</cp:coreProperties>
</file>